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Arimo" panose="020B0604020202020204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Outfit" panose="020B0604020202020204" charset="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C2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/>
              <a:t>‹#›</a:t>
            </a:fld>
            <a:endParaRPr sz="1200" b="0" i="0" u="none" strike="noStrike" cap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1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" name="Google Shape;49;p11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1 master">
  <p:cSld name="Slide 11 mast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2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" name="Google Shape;53;p12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2 master">
  <p:cSld name="Slide 12 mast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" name="Google Shape;57;p13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3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4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5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6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7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8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8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9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0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" name="Google Shape;45;p10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"/>
              <a:buNone/>
            </a:pPr>
            <a:r>
              <a:rPr lang="en-US" sz="4450" b="1" i="0" u="none" strike="noStrike" cap="non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Flood &amp; Cyclone Early Warning System</a:t>
            </a:r>
            <a:endParaRPr sz="4450" b="0" i="0" u="none" strike="noStrike" cap="none"/>
          </a:p>
        </p:txBody>
      </p:sp>
      <p:sp>
        <p:nvSpPr>
          <p:cNvPr id="66" name="Google Shape;66;p15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 b="0" i="0" u="none" strike="noStrike" cap="non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A web-based system for real-time alerts and centralized disaster information.</a:t>
            </a:r>
            <a:endParaRPr sz="1750" b="0" i="0" u="none" strike="noStrike" cap="non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FB308D-A91C-4550-A79A-678A20CCEDE0}"/>
              </a:ext>
            </a:extLst>
          </p:cNvPr>
          <p:cNvSpPr/>
          <p:nvPr/>
        </p:nvSpPr>
        <p:spPr>
          <a:xfrm>
            <a:off x="12801600" y="7707086"/>
            <a:ext cx="1738365" cy="452176"/>
          </a:xfrm>
          <a:prstGeom prst="rect">
            <a:avLst/>
          </a:prstGeom>
          <a:solidFill>
            <a:srgbClr val="C1C2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"/>
          <p:cNvSpPr/>
          <p:nvPr/>
        </p:nvSpPr>
        <p:spPr>
          <a:xfrm>
            <a:off x="793790" y="2111573"/>
            <a:ext cx="4536519" cy="566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3550"/>
              <a:buFont typeface="Outfit"/>
              <a:buNone/>
            </a:pPr>
            <a:r>
              <a:rPr lang="en-US" sz="3550" b="1" i="0" u="none" strike="noStrike" cap="non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User Roles </a:t>
            </a:r>
            <a:endParaRPr sz="3550" b="0" i="0" u="none" strike="noStrike" cap="none"/>
          </a:p>
        </p:txBody>
      </p:sp>
      <p:sp>
        <p:nvSpPr>
          <p:cNvPr id="235" name="Google Shape;235;p24"/>
          <p:cNvSpPr/>
          <p:nvPr/>
        </p:nvSpPr>
        <p:spPr>
          <a:xfrm>
            <a:off x="793790" y="3132177"/>
            <a:ext cx="4196358" cy="2985730"/>
          </a:xfrm>
          <a:prstGeom prst="roundRect">
            <a:avLst>
              <a:gd name="adj" fmla="val 3191"/>
            </a:avLst>
          </a:prstGeom>
          <a:solidFill>
            <a:srgbClr val="E9E6FA"/>
          </a:solidFill>
          <a:ln w="9525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4"/>
          <p:cNvSpPr/>
          <p:nvPr/>
        </p:nvSpPr>
        <p:spPr>
          <a:xfrm>
            <a:off x="1028224" y="336661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E4C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7" name="Google Shape;237;p2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5390" y="3515439"/>
            <a:ext cx="306110" cy="382667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4"/>
          <p:cNvSpPr/>
          <p:nvPr/>
        </p:nvSpPr>
        <p:spPr>
          <a:xfrm>
            <a:off x="1028224" y="427386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lang="en-US" sz="2200" b="1" i="0" u="none" strike="noStrike" cap="non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Citizens</a:t>
            </a:r>
            <a:endParaRPr sz="2200" b="0" i="0" u="none" strike="noStrike" cap="none"/>
          </a:p>
        </p:txBody>
      </p:sp>
      <p:sp>
        <p:nvSpPr>
          <p:cNvPr id="239" name="Google Shape;239;p24"/>
          <p:cNvSpPr/>
          <p:nvPr/>
        </p:nvSpPr>
        <p:spPr>
          <a:xfrm>
            <a:off x="1028224" y="4764286"/>
            <a:ext cx="3727490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 b="0" i="0" u="none" strike="noStrike" cap="non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Receive alerts, view weather data, subscribe to notifications, access safety guidelines.</a:t>
            </a:r>
            <a:endParaRPr sz="1750" b="0" i="0" u="none" strike="noStrike" cap="none"/>
          </a:p>
        </p:txBody>
      </p:sp>
      <p:sp>
        <p:nvSpPr>
          <p:cNvPr id="240" name="Google Shape;240;p24"/>
          <p:cNvSpPr/>
          <p:nvPr/>
        </p:nvSpPr>
        <p:spPr>
          <a:xfrm>
            <a:off x="5216962" y="3132177"/>
            <a:ext cx="4196358" cy="2985730"/>
          </a:xfrm>
          <a:prstGeom prst="roundRect">
            <a:avLst>
              <a:gd name="adj" fmla="val 3191"/>
            </a:avLst>
          </a:prstGeom>
          <a:solidFill>
            <a:srgbClr val="E9E6FA"/>
          </a:solidFill>
          <a:ln w="9525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4"/>
          <p:cNvSpPr/>
          <p:nvPr/>
        </p:nvSpPr>
        <p:spPr>
          <a:xfrm>
            <a:off x="5451396" y="336661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E4C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2" name="Google Shape;242;p2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38562" y="3515439"/>
            <a:ext cx="306110" cy="382667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4"/>
          <p:cNvSpPr/>
          <p:nvPr/>
        </p:nvSpPr>
        <p:spPr>
          <a:xfrm>
            <a:off x="5451396" y="427386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lang="en-US" sz="2200" b="1" i="0" u="none" strike="noStrike" cap="non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Authorities</a:t>
            </a:r>
            <a:endParaRPr sz="2200" b="0" i="0" u="none" strike="noStrike" cap="none"/>
          </a:p>
        </p:txBody>
      </p:sp>
      <p:sp>
        <p:nvSpPr>
          <p:cNvPr id="244" name="Google Shape;244;p24"/>
          <p:cNvSpPr/>
          <p:nvPr/>
        </p:nvSpPr>
        <p:spPr>
          <a:xfrm>
            <a:off x="5451396" y="4764286"/>
            <a:ext cx="3727490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 b="0" i="0" u="none" strike="noStrike" cap="non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Monitor live data, track notification status, generate disaster reports, and access all citizen functions.</a:t>
            </a:r>
            <a:endParaRPr sz="1750" b="0" i="0" u="none" strike="noStrike" cap="none"/>
          </a:p>
        </p:txBody>
      </p:sp>
      <p:sp>
        <p:nvSpPr>
          <p:cNvPr id="245" name="Google Shape;245;p24"/>
          <p:cNvSpPr/>
          <p:nvPr/>
        </p:nvSpPr>
        <p:spPr>
          <a:xfrm>
            <a:off x="9640133" y="3132177"/>
            <a:ext cx="4196358" cy="2985730"/>
          </a:xfrm>
          <a:prstGeom prst="roundRect">
            <a:avLst>
              <a:gd name="adj" fmla="val 3191"/>
            </a:avLst>
          </a:prstGeom>
          <a:solidFill>
            <a:srgbClr val="E9E6FA"/>
          </a:solidFill>
          <a:ln w="9525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4"/>
          <p:cNvSpPr/>
          <p:nvPr/>
        </p:nvSpPr>
        <p:spPr>
          <a:xfrm>
            <a:off x="9874568" y="336661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E4C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7" name="Google Shape;247;p2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61734" y="3515439"/>
            <a:ext cx="306110" cy="382667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"/>
          <p:cNvSpPr/>
          <p:nvPr/>
        </p:nvSpPr>
        <p:spPr>
          <a:xfrm>
            <a:off x="9874568" y="4273868"/>
            <a:ext cx="2835235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Consolas"/>
              <a:buNone/>
            </a:pPr>
            <a:r>
              <a:rPr lang="en-US" sz="2200" b="1" i="0" u="none" strike="noStrike" cap="none">
                <a:solidFill>
                  <a:srgbClr val="2A2742"/>
                </a:solidFill>
                <a:highlight>
                  <a:srgbClr val="EDEDED"/>
                </a:highlight>
                <a:latin typeface="Consolas"/>
                <a:ea typeface="Consolas"/>
                <a:cs typeface="Consolas"/>
                <a:sym typeface="Consolas"/>
              </a:rPr>
              <a:t>Admins</a:t>
            </a:r>
            <a:endParaRPr sz="2200" b="0" i="0" u="none" strike="noStrike" cap="none"/>
          </a:p>
        </p:txBody>
      </p:sp>
      <p:sp>
        <p:nvSpPr>
          <p:cNvPr id="249" name="Google Shape;249;p24"/>
          <p:cNvSpPr/>
          <p:nvPr/>
        </p:nvSpPr>
        <p:spPr>
          <a:xfrm>
            <a:off x="9874568" y="4771906"/>
            <a:ext cx="3727490" cy="1111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Consolas"/>
              <a:buNone/>
            </a:pPr>
            <a:r>
              <a:rPr lang="en-US" sz="1600" b="0" i="0" u="none" strike="noStrike" cap="none" dirty="0">
                <a:solidFill>
                  <a:srgbClr val="2A2742"/>
                </a:solidFill>
                <a:latin typeface="Consolas"/>
                <a:ea typeface="Consolas"/>
                <a:cs typeface="Consolas"/>
                <a:sym typeface="Consolas"/>
              </a:rPr>
              <a:t>Manage locations, data sources, alert thresholds, users, and system configurations.</a:t>
            </a:r>
            <a:endParaRPr sz="1600" b="0" i="0" u="none" strike="noStrike" cap="none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C8A90B-8836-4674-8C85-39876E53216B}"/>
              </a:ext>
            </a:extLst>
          </p:cNvPr>
          <p:cNvSpPr/>
          <p:nvPr/>
        </p:nvSpPr>
        <p:spPr>
          <a:xfrm>
            <a:off x="12801600" y="7707086"/>
            <a:ext cx="1738365" cy="452176"/>
          </a:xfrm>
          <a:prstGeom prst="rect">
            <a:avLst/>
          </a:prstGeom>
          <a:solidFill>
            <a:srgbClr val="C1C2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5"/>
          <p:cNvSpPr/>
          <p:nvPr/>
        </p:nvSpPr>
        <p:spPr>
          <a:xfrm>
            <a:off x="793790" y="2272070"/>
            <a:ext cx="5024437" cy="566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3550"/>
              <a:buFont typeface="Outfit"/>
              <a:buNone/>
            </a:pPr>
            <a:r>
              <a:rPr lang="en-US" sz="3550" b="1" i="0" u="none" strike="noStrike" cap="non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Operating Environment</a:t>
            </a:r>
            <a:endParaRPr sz="3550" b="0" i="0" u="none" strike="noStrike" cap="none"/>
          </a:p>
        </p:txBody>
      </p:sp>
      <p:sp>
        <p:nvSpPr>
          <p:cNvPr id="256" name="Google Shape;256;p25"/>
          <p:cNvSpPr/>
          <p:nvPr/>
        </p:nvSpPr>
        <p:spPr>
          <a:xfrm>
            <a:off x="793790" y="332101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2200"/>
              <a:buFont typeface="Outfit"/>
              <a:buNone/>
            </a:pPr>
            <a:r>
              <a:rPr lang="en-US" sz="2200" b="1" i="0" u="none" strike="noStrike" cap="non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System Architecture</a:t>
            </a:r>
            <a:endParaRPr sz="2200" b="0" i="0" u="none" strike="noStrike" cap="none"/>
          </a:p>
        </p:txBody>
      </p:sp>
      <p:sp>
        <p:nvSpPr>
          <p:cNvPr id="257" name="Google Shape;257;p25"/>
          <p:cNvSpPr/>
          <p:nvPr/>
        </p:nvSpPr>
        <p:spPr>
          <a:xfrm>
            <a:off x="793790" y="3902154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lang="en-US" sz="1750" b="0" i="0" u="none" strike="noStrike" cap="non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Client/Server System</a:t>
            </a:r>
            <a:endParaRPr sz="1750" b="0" i="0" u="none" strike="noStrike" cap="none"/>
          </a:p>
        </p:txBody>
      </p:sp>
      <p:sp>
        <p:nvSpPr>
          <p:cNvPr id="258" name="Google Shape;258;p25"/>
          <p:cNvSpPr/>
          <p:nvPr/>
        </p:nvSpPr>
        <p:spPr>
          <a:xfrm>
            <a:off x="793790" y="4344353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lang="en-US" sz="1750" b="0" i="0" u="none" strike="noStrike" cap="non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Distributed Database</a:t>
            </a:r>
            <a:endParaRPr sz="1750" b="0" i="0" u="none" strike="noStrike" cap="none"/>
          </a:p>
        </p:txBody>
      </p:sp>
      <p:sp>
        <p:nvSpPr>
          <p:cNvPr id="259" name="Google Shape;259;p25"/>
          <p:cNvSpPr/>
          <p:nvPr/>
        </p:nvSpPr>
        <p:spPr>
          <a:xfrm>
            <a:off x="793790" y="493406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2200"/>
              <a:buFont typeface="Outfit"/>
              <a:buNone/>
            </a:pPr>
            <a:r>
              <a:rPr lang="en-US" sz="2200" b="1" i="0" u="none" strike="noStrike" cap="non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Operating System</a:t>
            </a:r>
            <a:endParaRPr sz="2200" b="0" i="0" u="none" strike="noStrike" cap="none"/>
          </a:p>
        </p:txBody>
      </p:sp>
      <p:sp>
        <p:nvSpPr>
          <p:cNvPr id="260" name="Google Shape;260;p25"/>
          <p:cNvSpPr/>
          <p:nvPr/>
        </p:nvSpPr>
        <p:spPr>
          <a:xfrm>
            <a:off x="793790" y="5515213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lang="en-US" sz="1750" b="0" i="0" u="none" strike="noStrike" cap="non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Cross-Platform (Windows / Linux / macOS)</a:t>
            </a:r>
            <a:endParaRPr sz="1750" b="0" i="0" u="none" strike="noStrike" cap="none"/>
          </a:p>
        </p:txBody>
      </p:sp>
      <p:sp>
        <p:nvSpPr>
          <p:cNvPr id="261" name="Google Shape;261;p25"/>
          <p:cNvSpPr/>
          <p:nvPr/>
        </p:nvSpPr>
        <p:spPr>
          <a:xfrm>
            <a:off x="7599521" y="332101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2200"/>
              <a:buFont typeface="Outfit"/>
              <a:buNone/>
            </a:pPr>
            <a:r>
              <a:rPr lang="en-US" sz="2200" b="1" i="0" u="none" strike="noStrike" cap="non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Database</a:t>
            </a:r>
            <a:endParaRPr sz="2200" b="0" i="0" u="none" strike="noStrike" cap="none"/>
          </a:p>
        </p:txBody>
      </p:sp>
      <p:sp>
        <p:nvSpPr>
          <p:cNvPr id="262" name="Google Shape;262;p25"/>
          <p:cNvSpPr/>
          <p:nvPr/>
        </p:nvSpPr>
        <p:spPr>
          <a:xfrm>
            <a:off x="7599521" y="3902154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lang="en-US" sz="1750" b="0" i="0" u="none" strike="noStrike" cap="non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MongoDB (NoSQL, distributed)</a:t>
            </a:r>
            <a:endParaRPr sz="1750" b="0" i="0" u="none" strike="noStrike" cap="none"/>
          </a:p>
        </p:txBody>
      </p:sp>
      <p:sp>
        <p:nvSpPr>
          <p:cNvPr id="263" name="Google Shape;263;p25"/>
          <p:cNvSpPr/>
          <p:nvPr/>
        </p:nvSpPr>
        <p:spPr>
          <a:xfrm>
            <a:off x="7599521" y="449187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2200"/>
              <a:buFont typeface="Outfit"/>
              <a:buNone/>
            </a:pPr>
            <a:r>
              <a:rPr lang="en-US" sz="2200" b="1" i="0" u="none" strike="noStrike" cap="non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Platform</a:t>
            </a:r>
            <a:endParaRPr sz="2200" b="0" i="0" u="none" strike="noStrike" cap="none"/>
          </a:p>
        </p:txBody>
      </p:sp>
      <p:sp>
        <p:nvSpPr>
          <p:cNvPr id="264" name="Google Shape;264;p25"/>
          <p:cNvSpPr/>
          <p:nvPr/>
        </p:nvSpPr>
        <p:spPr>
          <a:xfrm>
            <a:off x="7599521" y="5073015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lang="en-US" sz="1750" b="0" i="0" u="none" strike="noStrike" cap="non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MERN Stack (MongoDB, Express.js, React.js, Node.js)</a:t>
            </a:r>
            <a:endParaRPr sz="1750" b="0" i="0" u="none" strike="noStrike" cap="non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D38795-0267-4747-9DE9-C991595C1523}"/>
              </a:ext>
            </a:extLst>
          </p:cNvPr>
          <p:cNvSpPr/>
          <p:nvPr/>
        </p:nvSpPr>
        <p:spPr>
          <a:xfrm>
            <a:off x="12801600" y="7707086"/>
            <a:ext cx="1738365" cy="452176"/>
          </a:xfrm>
          <a:prstGeom prst="rect">
            <a:avLst/>
          </a:prstGeom>
          <a:solidFill>
            <a:srgbClr val="C1C2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8470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6"/>
          <p:cNvSpPr/>
          <p:nvPr/>
        </p:nvSpPr>
        <p:spPr>
          <a:xfrm>
            <a:off x="793790" y="3051572"/>
            <a:ext cx="13042821" cy="2126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93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13350"/>
              <a:buFont typeface="Outfit"/>
              <a:buNone/>
            </a:pPr>
            <a:r>
              <a:rPr lang="en-US" sz="13350" b="1" i="0" u="none" strike="noStrike" cap="non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Thank You</a:t>
            </a:r>
            <a:endParaRPr sz="13350" b="0" i="0" u="none" strike="noStrike" cap="none"/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3341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/>
          <p:nvPr/>
        </p:nvSpPr>
        <p:spPr>
          <a:xfrm>
            <a:off x="773073" y="607457"/>
            <a:ext cx="5522357" cy="690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300"/>
              <a:buFont typeface="Outfit"/>
              <a:buNone/>
            </a:pPr>
            <a:r>
              <a:rPr lang="en-US" sz="4300" b="1" i="0" u="none" strike="noStrike" cap="non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Team Members</a:t>
            </a:r>
            <a:endParaRPr sz="4300" b="0" i="0" u="none" strike="noStrike" cap="none"/>
          </a:p>
        </p:txBody>
      </p:sp>
      <p:sp>
        <p:nvSpPr>
          <p:cNvPr id="74" name="Google Shape;74;p16"/>
          <p:cNvSpPr/>
          <p:nvPr/>
        </p:nvSpPr>
        <p:spPr>
          <a:xfrm>
            <a:off x="773073" y="1628894"/>
            <a:ext cx="7597854" cy="1333619"/>
          </a:xfrm>
          <a:prstGeom prst="roundRect">
            <a:avLst>
              <a:gd name="adj" fmla="val 6957"/>
            </a:avLst>
          </a:prstGeom>
          <a:solidFill>
            <a:srgbClr val="FAFAFA">
              <a:alpha val="74901"/>
            </a:srgbClr>
          </a:solidFill>
          <a:ln w="30475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/>
          <p:nvPr/>
        </p:nvSpPr>
        <p:spPr>
          <a:xfrm>
            <a:off x="1024414" y="1880235"/>
            <a:ext cx="2761178" cy="345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150"/>
              <a:buFont typeface="Outfit"/>
              <a:buNone/>
            </a:pPr>
            <a:r>
              <a:rPr lang="en-US" sz="2150" b="1" i="0" u="none" strike="noStrike" cap="non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Hasibul Islam Hemel</a:t>
            </a:r>
            <a:endParaRPr sz="2150" b="0" i="0" u="none" strike="noStrike" cap="none"/>
          </a:p>
        </p:txBody>
      </p:sp>
      <p:sp>
        <p:nvSpPr>
          <p:cNvPr id="76" name="Google Shape;76;p16"/>
          <p:cNvSpPr/>
          <p:nvPr/>
        </p:nvSpPr>
        <p:spPr>
          <a:xfrm>
            <a:off x="1024414" y="2357795"/>
            <a:ext cx="7095173" cy="353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00"/>
              <a:buFont typeface="Arimo"/>
              <a:buNone/>
            </a:pPr>
            <a:r>
              <a:rPr lang="en-US" sz="1700" b="0" i="0" u="none" strike="noStrike" cap="non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0432310005101005</a:t>
            </a:r>
            <a:endParaRPr sz="1700" b="0" i="0" u="none" strike="noStrike" cap="none"/>
          </a:p>
        </p:txBody>
      </p:sp>
      <p:sp>
        <p:nvSpPr>
          <p:cNvPr id="77" name="Google Shape;77;p16"/>
          <p:cNvSpPr/>
          <p:nvPr/>
        </p:nvSpPr>
        <p:spPr>
          <a:xfrm>
            <a:off x="773073" y="3183374"/>
            <a:ext cx="7597854" cy="1333619"/>
          </a:xfrm>
          <a:prstGeom prst="roundRect">
            <a:avLst>
              <a:gd name="adj" fmla="val 6957"/>
            </a:avLst>
          </a:prstGeom>
          <a:solidFill>
            <a:srgbClr val="FAFAFA">
              <a:alpha val="74901"/>
            </a:srgbClr>
          </a:solidFill>
          <a:ln w="30475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6"/>
          <p:cNvSpPr/>
          <p:nvPr/>
        </p:nvSpPr>
        <p:spPr>
          <a:xfrm>
            <a:off x="1024414" y="3434715"/>
            <a:ext cx="2817852" cy="345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150"/>
              <a:buFont typeface="Outfit"/>
              <a:buNone/>
            </a:pPr>
            <a:r>
              <a:rPr lang="en-US" sz="2150" b="1" i="0" u="none" strike="noStrike" cap="non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Azher Mahmud Fahim</a:t>
            </a:r>
            <a:endParaRPr sz="2150" b="0" i="0" u="none" strike="noStrike" cap="none"/>
          </a:p>
        </p:txBody>
      </p:sp>
      <p:sp>
        <p:nvSpPr>
          <p:cNvPr id="79" name="Google Shape;79;p16"/>
          <p:cNvSpPr/>
          <p:nvPr/>
        </p:nvSpPr>
        <p:spPr>
          <a:xfrm>
            <a:off x="1024414" y="3912275"/>
            <a:ext cx="7095173" cy="353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00"/>
              <a:buFont typeface="Arimo"/>
              <a:buNone/>
            </a:pPr>
            <a:r>
              <a:rPr lang="en-US" sz="1700" b="0" i="0" u="none" strike="noStrike" cap="non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0432310005101028</a:t>
            </a:r>
            <a:endParaRPr sz="1700" b="0" i="0" u="none" strike="noStrike" cap="none"/>
          </a:p>
        </p:txBody>
      </p:sp>
      <p:sp>
        <p:nvSpPr>
          <p:cNvPr id="80" name="Google Shape;80;p16"/>
          <p:cNvSpPr/>
          <p:nvPr/>
        </p:nvSpPr>
        <p:spPr>
          <a:xfrm>
            <a:off x="773073" y="4737854"/>
            <a:ext cx="7597854" cy="1333619"/>
          </a:xfrm>
          <a:prstGeom prst="roundRect">
            <a:avLst>
              <a:gd name="adj" fmla="val 6957"/>
            </a:avLst>
          </a:prstGeom>
          <a:solidFill>
            <a:srgbClr val="FAFAFA">
              <a:alpha val="74901"/>
            </a:srgbClr>
          </a:solidFill>
          <a:ln w="30475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6"/>
          <p:cNvSpPr/>
          <p:nvPr/>
        </p:nvSpPr>
        <p:spPr>
          <a:xfrm>
            <a:off x="1024414" y="4989195"/>
            <a:ext cx="2761178" cy="345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150"/>
              <a:buFont typeface="Outfit"/>
              <a:buNone/>
            </a:pPr>
            <a:r>
              <a:rPr lang="en-US" sz="2150" b="1" i="0" u="none" strike="noStrike" cap="non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Arafat Al Sani</a:t>
            </a:r>
            <a:endParaRPr sz="2150" b="0" i="0" u="none" strike="noStrike" cap="none"/>
          </a:p>
        </p:txBody>
      </p:sp>
      <p:sp>
        <p:nvSpPr>
          <p:cNvPr id="82" name="Google Shape;82;p16"/>
          <p:cNvSpPr/>
          <p:nvPr/>
        </p:nvSpPr>
        <p:spPr>
          <a:xfrm>
            <a:off x="1024414" y="5466755"/>
            <a:ext cx="7095173" cy="353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00"/>
              <a:buFont typeface="Arimo"/>
              <a:buNone/>
            </a:pPr>
            <a:r>
              <a:rPr lang="en-US" sz="1700" b="0" i="0" u="none" strike="noStrike" cap="non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0432310005101049</a:t>
            </a:r>
            <a:endParaRPr sz="1700" b="0" i="0" u="none" strike="noStrike" cap="none"/>
          </a:p>
        </p:txBody>
      </p:sp>
      <p:sp>
        <p:nvSpPr>
          <p:cNvPr id="83" name="Google Shape;83;p16"/>
          <p:cNvSpPr/>
          <p:nvPr/>
        </p:nvSpPr>
        <p:spPr>
          <a:xfrm>
            <a:off x="773073" y="6292334"/>
            <a:ext cx="7597854" cy="1333619"/>
          </a:xfrm>
          <a:prstGeom prst="roundRect">
            <a:avLst>
              <a:gd name="adj" fmla="val 6957"/>
            </a:avLst>
          </a:prstGeom>
          <a:solidFill>
            <a:srgbClr val="FAFAFA">
              <a:alpha val="74901"/>
            </a:srgbClr>
          </a:solidFill>
          <a:ln w="30475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6"/>
          <p:cNvSpPr/>
          <p:nvPr/>
        </p:nvSpPr>
        <p:spPr>
          <a:xfrm>
            <a:off x="1024414" y="6543675"/>
            <a:ext cx="2761178" cy="345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150"/>
              <a:buFont typeface="Outfit"/>
              <a:buNone/>
            </a:pPr>
            <a:r>
              <a:rPr lang="en-US" sz="2150" b="1" i="0" u="none" strike="noStrike" cap="non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Md. Shoyaif Rahman</a:t>
            </a:r>
            <a:endParaRPr sz="2150" b="0" i="0" u="none" strike="noStrike" cap="none"/>
          </a:p>
        </p:txBody>
      </p:sp>
      <p:sp>
        <p:nvSpPr>
          <p:cNvPr id="85" name="Google Shape;85;p16"/>
          <p:cNvSpPr/>
          <p:nvPr/>
        </p:nvSpPr>
        <p:spPr>
          <a:xfrm>
            <a:off x="1024414" y="7021235"/>
            <a:ext cx="7095173" cy="353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00"/>
              <a:buFont typeface="Arimo"/>
              <a:buNone/>
            </a:pPr>
            <a:r>
              <a:rPr lang="en-US" sz="1700" b="0" i="0" u="none" strike="noStrike" cap="non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0432310005101050</a:t>
            </a:r>
            <a:endParaRPr sz="1700" b="0" i="0" u="none" strike="noStrike" cap="none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/>
          <p:nvPr/>
        </p:nvSpPr>
        <p:spPr>
          <a:xfrm>
            <a:off x="4659392" y="584240"/>
            <a:ext cx="5311616" cy="663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301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150"/>
              <a:buFont typeface="Outfit"/>
              <a:buNone/>
            </a:pPr>
            <a:r>
              <a:rPr lang="en-US" sz="4150" b="1" i="0" u="none" strike="noStrike" cap="non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Objective</a:t>
            </a:r>
            <a:endParaRPr sz="4150" b="0" i="0" u="none" strike="noStrike" cap="none"/>
          </a:p>
        </p:txBody>
      </p:sp>
      <p:pic>
        <p:nvPicPr>
          <p:cNvPr id="92" name="Google Shape;92;p1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3545" y="1672947"/>
            <a:ext cx="13143309" cy="642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00190" y="5093204"/>
            <a:ext cx="410340" cy="41033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/>
          <p:nvPr/>
        </p:nvSpPr>
        <p:spPr>
          <a:xfrm>
            <a:off x="1054809" y="2180666"/>
            <a:ext cx="2836069" cy="36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1350"/>
              <a:buFont typeface="Outfit"/>
              <a:buNone/>
            </a:pPr>
            <a:r>
              <a:rPr lang="en-US" sz="1350" b="1" i="0" u="none" strike="noStrike" cap="non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Rapid Alerts</a:t>
            </a:r>
            <a:endParaRPr sz="1350" b="0" i="0" u="none" strike="noStrike" cap="none"/>
          </a:p>
        </p:txBody>
      </p:sp>
      <p:sp>
        <p:nvSpPr>
          <p:cNvPr id="95" name="Google Shape;95;p17"/>
          <p:cNvSpPr/>
          <p:nvPr/>
        </p:nvSpPr>
        <p:spPr>
          <a:xfrm>
            <a:off x="1054809" y="2649625"/>
            <a:ext cx="2836069" cy="58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050"/>
              <a:buFont typeface="Arimo"/>
              <a:buNone/>
            </a:pPr>
            <a:r>
              <a:rPr lang="en-US" sz="1050" b="0" i="0" u="none" strike="noStrike" cap="none" dirty="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Send timely, accurate evacuation alerts</a:t>
            </a:r>
            <a:endParaRPr sz="1050" b="0" i="0" u="none" strike="noStrike" cap="none" dirty="0"/>
          </a:p>
        </p:txBody>
      </p:sp>
      <p:pic>
        <p:nvPicPr>
          <p:cNvPr id="96" name="Google Shape;96;p1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72385" y="5093204"/>
            <a:ext cx="410340" cy="41033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/>
          <p:nvPr/>
        </p:nvSpPr>
        <p:spPr>
          <a:xfrm>
            <a:off x="10728516" y="2180666"/>
            <a:ext cx="2836069" cy="36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1350"/>
              <a:buFont typeface="Outfit"/>
              <a:buNone/>
            </a:pPr>
            <a:r>
              <a:rPr lang="en-US" sz="1350" b="1" i="0" u="none" strike="noStrike" cap="non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Property Protection</a:t>
            </a:r>
            <a:endParaRPr sz="1350" b="0" i="0" u="none" strike="noStrike" cap="none"/>
          </a:p>
        </p:txBody>
      </p:sp>
      <p:sp>
        <p:nvSpPr>
          <p:cNvPr id="98" name="Google Shape;98;p17"/>
          <p:cNvSpPr/>
          <p:nvPr/>
        </p:nvSpPr>
        <p:spPr>
          <a:xfrm>
            <a:off x="10728516" y="2649625"/>
            <a:ext cx="2836069" cy="58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050"/>
              <a:buFont typeface="Arimo"/>
              <a:buNone/>
            </a:pPr>
            <a:r>
              <a:rPr lang="en-US" sz="1050" b="0" i="0" u="none" strike="noStrike" cap="non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Provide early warnings to reduce building harm</a:t>
            </a:r>
            <a:endParaRPr sz="1050" b="0" i="0" u="none" strike="noStrike" cap="none"/>
          </a:p>
        </p:txBody>
      </p:sp>
      <p:pic>
        <p:nvPicPr>
          <p:cNvPr id="99" name="Google Shape;99;p17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44579" y="5093204"/>
            <a:ext cx="410340" cy="41033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/>
          <p:nvPr/>
        </p:nvSpPr>
        <p:spPr>
          <a:xfrm>
            <a:off x="1054809" y="5561149"/>
            <a:ext cx="2836069" cy="730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1350"/>
              <a:buFont typeface="Outfit"/>
              <a:buNone/>
            </a:pPr>
            <a:r>
              <a:rPr lang="en-US" sz="1350" b="1" i="0" u="none" strike="noStrike" cap="none" dirty="0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Community Preparedness</a:t>
            </a:r>
            <a:endParaRPr sz="1350" b="0" i="0" u="none" strike="noStrike" cap="none" dirty="0"/>
          </a:p>
        </p:txBody>
      </p:sp>
      <p:sp>
        <p:nvSpPr>
          <p:cNvPr id="101" name="Google Shape;101;p17"/>
          <p:cNvSpPr/>
          <p:nvPr/>
        </p:nvSpPr>
        <p:spPr>
          <a:xfrm>
            <a:off x="1054809" y="6395215"/>
            <a:ext cx="2836069" cy="58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050"/>
              <a:buFont typeface="Arimo"/>
              <a:buNone/>
            </a:pPr>
            <a:r>
              <a:rPr lang="en-US" sz="1050" b="0" i="0" u="none" strike="noStrike" cap="none" dirty="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Deliver actionable information for readiness</a:t>
            </a:r>
            <a:endParaRPr sz="1050" b="0" i="0" u="none" strike="noStrike" cap="none" dirty="0"/>
          </a:p>
        </p:txBody>
      </p:sp>
      <p:pic>
        <p:nvPicPr>
          <p:cNvPr id="102" name="Google Shape;102;p17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29756" y="5093204"/>
            <a:ext cx="410339" cy="41033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/>
          <p:nvPr/>
        </p:nvSpPr>
        <p:spPr>
          <a:xfrm>
            <a:off x="10715332" y="5561149"/>
            <a:ext cx="2836069" cy="730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1350"/>
              <a:buFont typeface="Outfit"/>
              <a:buNone/>
            </a:pPr>
            <a:r>
              <a:rPr lang="en-US" sz="1350" b="1" i="0" u="none" strike="noStrike" cap="none" dirty="0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Coordinated Response</a:t>
            </a:r>
            <a:endParaRPr sz="1350" b="0" i="0" u="none" strike="noStrike" cap="none" dirty="0"/>
          </a:p>
        </p:txBody>
      </p:sp>
      <p:sp>
        <p:nvSpPr>
          <p:cNvPr id="104" name="Google Shape;104;p17"/>
          <p:cNvSpPr/>
          <p:nvPr/>
        </p:nvSpPr>
        <p:spPr>
          <a:xfrm>
            <a:off x="10715332" y="6395215"/>
            <a:ext cx="2836069" cy="58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050"/>
              <a:buFont typeface="Arimo"/>
              <a:buNone/>
            </a:pPr>
            <a:r>
              <a:rPr lang="en-US" sz="1050" b="0" i="0" u="none" strike="noStrike" cap="non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Centralize tools for fast team collaboration</a:t>
            </a:r>
            <a:endParaRPr sz="1050" b="0" i="0" u="none" strike="noStrike" cap="non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6D98F0-6880-4AC4-83D9-83A4324E6B48}"/>
              </a:ext>
            </a:extLst>
          </p:cNvPr>
          <p:cNvSpPr/>
          <p:nvPr/>
        </p:nvSpPr>
        <p:spPr>
          <a:xfrm>
            <a:off x="12801600" y="7707086"/>
            <a:ext cx="1738365" cy="452176"/>
          </a:xfrm>
          <a:prstGeom prst="rect">
            <a:avLst/>
          </a:prstGeom>
          <a:solidFill>
            <a:srgbClr val="C1C2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3269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/>
          <p:nvPr/>
        </p:nvSpPr>
        <p:spPr>
          <a:xfrm>
            <a:off x="6174105" y="540306"/>
            <a:ext cx="4912162" cy="61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675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3850"/>
              <a:buFont typeface="Outfit"/>
              <a:buNone/>
            </a:pPr>
            <a:r>
              <a:rPr lang="en-US" sz="3850" b="1" i="0" u="none" strike="noStrike" cap="non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Our Purpose</a:t>
            </a:r>
            <a:endParaRPr sz="3850" b="0" i="0" u="none" strike="noStrike" cap="none"/>
          </a:p>
        </p:txBody>
      </p:sp>
      <p:sp>
        <p:nvSpPr>
          <p:cNvPr id="112" name="Google Shape;112;p18"/>
          <p:cNvSpPr/>
          <p:nvPr/>
        </p:nvSpPr>
        <p:spPr>
          <a:xfrm>
            <a:off x="6174105" y="1448991"/>
            <a:ext cx="7768590" cy="1177766"/>
          </a:xfrm>
          <a:prstGeom prst="roundRect">
            <a:avLst>
              <a:gd name="adj" fmla="val 7007"/>
            </a:avLst>
          </a:prstGeom>
          <a:solidFill>
            <a:srgbClr val="FAFAFA">
              <a:alpha val="74901"/>
            </a:srgbClr>
          </a:solidFill>
          <a:ln w="22850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8"/>
          <p:cNvSpPr/>
          <p:nvPr/>
        </p:nvSpPr>
        <p:spPr>
          <a:xfrm>
            <a:off x="6393418" y="1668304"/>
            <a:ext cx="2456021" cy="306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900"/>
              <a:buFont typeface="Outfit"/>
              <a:buNone/>
            </a:pPr>
            <a:r>
              <a:rPr lang="en-US" sz="1900" b="1" i="0" u="none" strike="noStrike" cap="non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Life Safety</a:t>
            </a:r>
            <a:endParaRPr sz="1900" b="0" i="0" u="none" strike="noStrike" cap="none"/>
          </a:p>
        </p:txBody>
      </p:sp>
      <p:sp>
        <p:nvSpPr>
          <p:cNvPr id="114" name="Google Shape;114;p18"/>
          <p:cNvSpPr/>
          <p:nvPr/>
        </p:nvSpPr>
        <p:spPr>
          <a:xfrm>
            <a:off x="6393418" y="2093119"/>
            <a:ext cx="7329964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500"/>
              <a:buFont typeface="Arimo"/>
              <a:buNone/>
            </a:pPr>
            <a:r>
              <a:rPr lang="en-US" sz="1500" b="0" i="0" u="none" strike="noStrike" cap="non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Give people enough time to evacuate and move to safe places.</a:t>
            </a:r>
            <a:endParaRPr sz="1500" b="0" i="0" u="none" strike="noStrike" cap="none"/>
          </a:p>
        </p:txBody>
      </p:sp>
      <p:sp>
        <p:nvSpPr>
          <p:cNvPr id="115" name="Google Shape;115;p18"/>
          <p:cNvSpPr/>
          <p:nvPr/>
        </p:nvSpPr>
        <p:spPr>
          <a:xfrm>
            <a:off x="6174105" y="2823210"/>
            <a:ext cx="7768590" cy="1492091"/>
          </a:xfrm>
          <a:prstGeom prst="roundRect">
            <a:avLst>
              <a:gd name="adj" fmla="val 5531"/>
            </a:avLst>
          </a:prstGeom>
          <a:solidFill>
            <a:srgbClr val="FAFAFA">
              <a:alpha val="74901"/>
            </a:srgbClr>
          </a:solidFill>
          <a:ln w="22850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/>
          <p:nvPr/>
        </p:nvSpPr>
        <p:spPr>
          <a:xfrm>
            <a:off x="6393418" y="3042523"/>
            <a:ext cx="2456021" cy="306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900"/>
              <a:buFont typeface="Outfit"/>
              <a:buNone/>
            </a:pPr>
            <a:r>
              <a:rPr lang="en-US" sz="1900" b="1" i="0" u="none" strike="noStrike" cap="non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Property Protection</a:t>
            </a:r>
            <a:endParaRPr sz="1900" b="0" i="0" u="none" strike="noStrike" cap="none"/>
          </a:p>
        </p:txBody>
      </p:sp>
      <p:sp>
        <p:nvSpPr>
          <p:cNvPr id="117" name="Google Shape;117;p18"/>
          <p:cNvSpPr/>
          <p:nvPr/>
        </p:nvSpPr>
        <p:spPr>
          <a:xfrm>
            <a:off x="6393418" y="3467338"/>
            <a:ext cx="7329964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500"/>
              <a:buFont typeface="Arimo"/>
              <a:buNone/>
            </a:pPr>
            <a:r>
              <a:rPr lang="en-US" sz="1500" b="0" i="0" u="none" strike="noStrike" cap="non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To help minimize damage to infrastructure, homes, and assets by giving communities sufficient time to secure their properties and take protective measures.</a:t>
            </a:r>
            <a:endParaRPr sz="1500" b="0" i="0" u="none" strike="noStrike" cap="none"/>
          </a:p>
        </p:txBody>
      </p:sp>
      <p:sp>
        <p:nvSpPr>
          <p:cNvPr id="118" name="Google Shape;118;p18"/>
          <p:cNvSpPr/>
          <p:nvPr/>
        </p:nvSpPr>
        <p:spPr>
          <a:xfrm>
            <a:off x="6174105" y="4511754"/>
            <a:ext cx="7768590" cy="1492091"/>
          </a:xfrm>
          <a:prstGeom prst="roundRect">
            <a:avLst>
              <a:gd name="adj" fmla="val 5531"/>
            </a:avLst>
          </a:prstGeom>
          <a:solidFill>
            <a:srgbClr val="FAFAFA">
              <a:alpha val="74901"/>
            </a:srgbClr>
          </a:solidFill>
          <a:ln w="22850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8"/>
          <p:cNvSpPr/>
          <p:nvPr/>
        </p:nvSpPr>
        <p:spPr>
          <a:xfrm>
            <a:off x="6393418" y="4731068"/>
            <a:ext cx="2456021" cy="306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900"/>
              <a:buFont typeface="Outfit"/>
              <a:buNone/>
            </a:pPr>
            <a:r>
              <a:rPr lang="en-US" sz="1900" b="1" i="0" u="none" strike="noStrike" cap="non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Preparedness</a:t>
            </a:r>
            <a:endParaRPr sz="1900" b="0" i="0" u="none" strike="noStrike" cap="none"/>
          </a:p>
        </p:txBody>
      </p:sp>
      <p:sp>
        <p:nvSpPr>
          <p:cNvPr id="120" name="Google Shape;120;p18"/>
          <p:cNvSpPr/>
          <p:nvPr/>
        </p:nvSpPr>
        <p:spPr>
          <a:xfrm>
            <a:off x="6393418" y="5155883"/>
            <a:ext cx="7329964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500"/>
              <a:buFont typeface="Arimo"/>
              <a:buNone/>
            </a:pPr>
            <a:r>
              <a:rPr lang="en-US" sz="1500" b="0" i="0" u="none" strike="noStrike" cap="non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Help communities and authorities get ready with shelters, relief, and emergency services.</a:t>
            </a:r>
            <a:endParaRPr sz="1500" b="0" i="0" u="none" strike="noStrike" cap="none"/>
          </a:p>
        </p:txBody>
      </p:sp>
      <p:sp>
        <p:nvSpPr>
          <p:cNvPr id="121" name="Google Shape;121;p18"/>
          <p:cNvSpPr/>
          <p:nvPr/>
        </p:nvSpPr>
        <p:spPr>
          <a:xfrm>
            <a:off x="6174105" y="6200299"/>
            <a:ext cx="7768590" cy="1492091"/>
          </a:xfrm>
          <a:prstGeom prst="roundRect">
            <a:avLst>
              <a:gd name="adj" fmla="val 5531"/>
            </a:avLst>
          </a:prstGeom>
          <a:solidFill>
            <a:srgbClr val="FAFAFA">
              <a:alpha val="74901"/>
            </a:srgbClr>
          </a:solidFill>
          <a:ln w="22850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8"/>
          <p:cNvSpPr/>
          <p:nvPr/>
        </p:nvSpPr>
        <p:spPr>
          <a:xfrm>
            <a:off x="6393418" y="6419612"/>
            <a:ext cx="2456021" cy="306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900"/>
              <a:buFont typeface="Outfit"/>
              <a:buNone/>
            </a:pPr>
            <a:r>
              <a:rPr lang="en-US" sz="1900" b="1" i="0" u="none" strike="noStrike" cap="non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Timely Information</a:t>
            </a:r>
            <a:endParaRPr sz="1900" b="0" i="0" u="none" strike="noStrike" cap="none"/>
          </a:p>
        </p:txBody>
      </p:sp>
      <p:sp>
        <p:nvSpPr>
          <p:cNvPr id="123" name="Google Shape;123;p18"/>
          <p:cNvSpPr/>
          <p:nvPr/>
        </p:nvSpPr>
        <p:spPr>
          <a:xfrm>
            <a:off x="6393418" y="6844427"/>
            <a:ext cx="7329964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500"/>
              <a:buFont typeface="Arimo"/>
              <a:buNone/>
            </a:pPr>
            <a:r>
              <a:rPr lang="en-US" sz="1500" b="0" i="0" u="none" strike="noStrike" cap="non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To deliver accurate and immediate alerts regarding impending floods and cyclones, ensuring that all stakeholders have the necessary data for swift decision-making.</a:t>
            </a:r>
            <a:endParaRPr sz="1500" b="0" i="0" u="none" strike="noStrike" cap="non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D9BE52-AFAA-441B-9AC9-7A40DD7B746D}"/>
              </a:ext>
            </a:extLst>
          </p:cNvPr>
          <p:cNvSpPr/>
          <p:nvPr/>
        </p:nvSpPr>
        <p:spPr>
          <a:xfrm>
            <a:off x="12801600" y="7707086"/>
            <a:ext cx="1738365" cy="452176"/>
          </a:xfrm>
          <a:prstGeom prst="rect">
            <a:avLst/>
          </a:prstGeom>
          <a:solidFill>
            <a:srgbClr val="C1C2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/>
          <p:nvPr/>
        </p:nvSpPr>
        <p:spPr>
          <a:xfrm>
            <a:off x="793790" y="811768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"/>
              <a:buNone/>
            </a:pPr>
            <a:r>
              <a:rPr lang="en-US" sz="4450" b="1" i="0" u="none" strike="noStrike" cap="non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Features</a:t>
            </a:r>
            <a:endParaRPr sz="4450" b="0" i="0" u="none" strike="noStrike" cap="none"/>
          </a:p>
        </p:txBody>
      </p:sp>
      <p:sp>
        <p:nvSpPr>
          <p:cNvPr id="130" name="Google Shape;130;p19"/>
          <p:cNvSpPr/>
          <p:nvPr/>
        </p:nvSpPr>
        <p:spPr>
          <a:xfrm>
            <a:off x="7299960" y="1974175"/>
            <a:ext cx="30480" cy="5443537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9"/>
          <p:cNvSpPr/>
          <p:nvPr/>
        </p:nvSpPr>
        <p:spPr>
          <a:xfrm>
            <a:off x="6665238" y="2979539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9"/>
          <p:cNvSpPr/>
          <p:nvPr/>
        </p:nvSpPr>
        <p:spPr>
          <a:xfrm>
            <a:off x="7230189" y="2909768"/>
            <a:ext cx="170021" cy="170021"/>
          </a:xfrm>
          <a:prstGeom prst="roundRect">
            <a:avLst>
              <a:gd name="adj" fmla="val 268908"/>
            </a:avLst>
          </a:prstGeom>
          <a:solidFill>
            <a:srgbClr val="5E4C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9"/>
          <p:cNvSpPr/>
          <p:nvPr/>
        </p:nvSpPr>
        <p:spPr>
          <a:xfrm>
            <a:off x="793790" y="1974175"/>
            <a:ext cx="5840968" cy="1814513"/>
          </a:xfrm>
          <a:prstGeom prst="roundRect">
            <a:avLst>
              <a:gd name="adj" fmla="val 5250"/>
            </a:avLst>
          </a:prstGeom>
          <a:solidFill>
            <a:srgbClr val="E9E6FA"/>
          </a:solidFill>
          <a:ln w="9525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9"/>
          <p:cNvSpPr/>
          <p:nvPr/>
        </p:nvSpPr>
        <p:spPr>
          <a:xfrm>
            <a:off x="3565088" y="220860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lang="en-US" sz="2200" b="1" i="0" u="none" strike="noStrike" cap="non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Real-time Alerts</a:t>
            </a:r>
            <a:endParaRPr sz="2200" b="0" i="0" u="none" strike="noStrike" cap="none"/>
          </a:p>
        </p:txBody>
      </p:sp>
      <p:sp>
        <p:nvSpPr>
          <p:cNvPr id="135" name="Google Shape;135;p19"/>
          <p:cNvSpPr/>
          <p:nvPr/>
        </p:nvSpPr>
        <p:spPr>
          <a:xfrm>
            <a:off x="1028224" y="2699028"/>
            <a:ext cx="5372100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 b="0" i="0" u="none" strike="noStrike" cap="non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Based on meteorological data.</a:t>
            </a:r>
            <a:endParaRPr sz="1750" b="0" i="0" u="none" strike="noStrike" cap="none"/>
          </a:p>
        </p:txBody>
      </p:sp>
      <p:sp>
        <p:nvSpPr>
          <p:cNvPr id="136" name="Google Shape;136;p19"/>
          <p:cNvSpPr/>
          <p:nvPr/>
        </p:nvSpPr>
        <p:spPr>
          <a:xfrm>
            <a:off x="7284720" y="4227076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9"/>
          <p:cNvSpPr/>
          <p:nvPr/>
        </p:nvSpPr>
        <p:spPr>
          <a:xfrm>
            <a:off x="7230189" y="4157305"/>
            <a:ext cx="170021" cy="170021"/>
          </a:xfrm>
          <a:prstGeom prst="roundRect">
            <a:avLst>
              <a:gd name="adj" fmla="val 268908"/>
            </a:avLst>
          </a:prstGeom>
          <a:solidFill>
            <a:srgbClr val="5E4C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9"/>
          <p:cNvSpPr/>
          <p:nvPr/>
        </p:nvSpPr>
        <p:spPr>
          <a:xfrm>
            <a:off x="7995642" y="3335060"/>
            <a:ext cx="5840968" cy="1814513"/>
          </a:xfrm>
          <a:prstGeom prst="roundRect">
            <a:avLst>
              <a:gd name="adj" fmla="val 5250"/>
            </a:avLst>
          </a:prstGeom>
          <a:solidFill>
            <a:srgbClr val="E9E6FA"/>
          </a:solidFill>
          <a:ln w="9525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9"/>
          <p:cNvSpPr/>
          <p:nvPr/>
        </p:nvSpPr>
        <p:spPr>
          <a:xfrm>
            <a:off x="8230076" y="3569494"/>
            <a:ext cx="3239810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lang="en-US" sz="2200" b="1" i="0" u="none" strike="noStrike" cap="non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Web-based Accessibility</a:t>
            </a:r>
            <a:endParaRPr sz="2200" b="0" i="0" u="none" strike="noStrike" cap="none"/>
          </a:p>
        </p:txBody>
      </p:sp>
      <p:sp>
        <p:nvSpPr>
          <p:cNvPr id="140" name="Google Shape;140;p19"/>
          <p:cNvSpPr/>
          <p:nvPr/>
        </p:nvSpPr>
        <p:spPr>
          <a:xfrm>
            <a:off x="8230076" y="4059912"/>
            <a:ext cx="5372100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 b="0" i="0" u="none" strike="noStrike" cap="non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Easy access for all users.</a:t>
            </a:r>
            <a:endParaRPr sz="1750" b="0" i="0" u="none" strike="noStrike" cap="none"/>
          </a:p>
        </p:txBody>
      </p:sp>
      <p:sp>
        <p:nvSpPr>
          <p:cNvPr id="141" name="Google Shape;141;p19"/>
          <p:cNvSpPr/>
          <p:nvPr/>
        </p:nvSpPr>
        <p:spPr>
          <a:xfrm>
            <a:off x="6665238" y="5361146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9"/>
          <p:cNvSpPr/>
          <p:nvPr/>
        </p:nvSpPr>
        <p:spPr>
          <a:xfrm>
            <a:off x="7230189" y="5291376"/>
            <a:ext cx="170021" cy="170021"/>
          </a:xfrm>
          <a:prstGeom prst="roundRect">
            <a:avLst>
              <a:gd name="adj" fmla="val 268908"/>
            </a:avLst>
          </a:prstGeom>
          <a:solidFill>
            <a:srgbClr val="5E4C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9"/>
          <p:cNvSpPr/>
          <p:nvPr/>
        </p:nvSpPr>
        <p:spPr>
          <a:xfrm>
            <a:off x="793790" y="4469130"/>
            <a:ext cx="5840968" cy="1814513"/>
          </a:xfrm>
          <a:prstGeom prst="roundRect">
            <a:avLst>
              <a:gd name="adj" fmla="val 5250"/>
            </a:avLst>
          </a:prstGeom>
          <a:solidFill>
            <a:srgbClr val="E9E6FA"/>
          </a:solidFill>
          <a:ln w="9525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9"/>
          <p:cNvSpPr/>
          <p:nvPr/>
        </p:nvSpPr>
        <p:spPr>
          <a:xfrm>
            <a:off x="3565088" y="470356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lang="en-US" sz="2200" b="1" i="0" u="none" strike="noStrike" cap="non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Critical Notifications</a:t>
            </a:r>
            <a:endParaRPr sz="2200" b="0" i="0" u="none" strike="noStrike" cap="none"/>
          </a:p>
        </p:txBody>
      </p:sp>
      <p:sp>
        <p:nvSpPr>
          <p:cNvPr id="145" name="Google Shape;145;p19"/>
          <p:cNvSpPr/>
          <p:nvPr/>
        </p:nvSpPr>
        <p:spPr>
          <a:xfrm>
            <a:off x="1028224" y="5193983"/>
            <a:ext cx="5372100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 b="0" i="0" u="none" strike="noStrike" cap="non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Including safety instructions.</a:t>
            </a:r>
            <a:endParaRPr sz="1750" b="0" i="0" u="none" strike="noStrike" cap="none"/>
          </a:p>
        </p:txBody>
      </p:sp>
      <p:sp>
        <p:nvSpPr>
          <p:cNvPr id="146" name="Google Shape;146;p19"/>
          <p:cNvSpPr/>
          <p:nvPr/>
        </p:nvSpPr>
        <p:spPr>
          <a:xfrm>
            <a:off x="7284720" y="649521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9"/>
          <p:cNvSpPr/>
          <p:nvPr/>
        </p:nvSpPr>
        <p:spPr>
          <a:xfrm>
            <a:off x="7230189" y="6425446"/>
            <a:ext cx="170021" cy="170021"/>
          </a:xfrm>
          <a:prstGeom prst="roundRect">
            <a:avLst>
              <a:gd name="adj" fmla="val 268908"/>
            </a:avLst>
          </a:prstGeom>
          <a:solidFill>
            <a:srgbClr val="5E4C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9"/>
          <p:cNvSpPr/>
          <p:nvPr/>
        </p:nvSpPr>
        <p:spPr>
          <a:xfrm>
            <a:off x="7995642" y="5603200"/>
            <a:ext cx="5840968" cy="1814513"/>
          </a:xfrm>
          <a:prstGeom prst="roundRect">
            <a:avLst>
              <a:gd name="adj" fmla="val 5250"/>
            </a:avLst>
          </a:prstGeom>
          <a:solidFill>
            <a:srgbClr val="E9E6FA"/>
          </a:solidFill>
          <a:ln w="9525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9"/>
          <p:cNvSpPr/>
          <p:nvPr/>
        </p:nvSpPr>
        <p:spPr>
          <a:xfrm>
            <a:off x="8230076" y="583763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lang="en-US" sz="2200" b="1" i="0" u="none" strike="noStrike" cap="non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SMS Alert System</a:t>
            </a:r>
            <a:endParaRPr sz="2200" b="0" i="0" u="none" strike="noStrike" cap="none"/>
          </a:p>
        </p:txBody>
      </p:sp>
      <p:sp>
        <p:nvSpPr>
          <p:cNvPr id="150" name="Google Shape;150;p19"/>
          <p:cNvSpPr/>
          <p:nvPr/>
        </p:nvSpPr>
        <p:spPr>
          <a:xfrm>
            <a:off x="8230076" y="6328053"/>
            <a:ext cx="5372100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 b="0" i="0" u="none" strike="noStrike" cap="non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Instant alerts via text message.</a:t>
            </a:r>
            <a:endParaRPr sz="1750" b="0" i="0" u="none" strike="noStrike" cap="non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20B762-A392-4755-8DA9-0D986386B366}"/>
              </a:ext>
            </a:extLst>
          </p:cNvPr>
          <p:cNvSpPr/>
          <p:nvPr/>
        </p:nvSpPr>
        <p:spPr>
          <a:xfrm>
            <a:off x="12801600" y="7707086"/>
            <a:ext cx="1738365" cy="452176"/>
          </a:xfrm>
          <a:prstGeom prst="rect">
            <a:avLst/>
          </a:prstGeom>
          <a:solidFill>
            <a:srgbClr val="C1C2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0"/>
          <p:cNvSpPr/>
          <p:nvPr/>
        </p:nvSpPr>
        <p:spPr>
          <a:xfrm>
            <a:off x="793790" y="4012763"/>
            <a:ext cx="5366861" cy="566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3550"/>
              <a:buFont typeface="Outfit"/>
              <a:buNone/>
            </a:pPr>
            <a:r>
              <a:rPr lang="en-US" sz="3550" b="1" i="0" u="none" strike="noStrike" cap="non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System Features: Priority</a:t>
            </a:r>
            <a:endParaRPr sz="3550" b="0" i="0" u="none" strike="noStrike" cap="none"/>
          </a:p>
        </p:txBody>
      </p:sp>
      <p:sp>
        <p:nvSpPr>
          <p:cNvPr id="158" name="Google Shape;158;p20"/>
          <p:cNvSpPr/>
          <p:nvPr/>
        </p:nvSpPr>
        <p:spPr>
          <a:xfrm>
            <a:off x="793790" y="4834890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 b="0" i="0" u="none" strike="noStrike" cap="non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The Flood &amp; Cyclone Early Warning System maintains real-time information on weather data (from NASA datasets), alerts, and user notifications.</a:t>
            </a:r>
            <a:endParaRPr sz="1750" b="0" i="0" u="none" strike="noStrike" cap="none"/>
          </a:p>
        </p:txBody>
      </p:sp>
      <p:sp>
        <p:nvSpPr>
          <p:cNvPr id="159" name="Google Shape;159;p20"/>
          <p:cNvSpPr/>
          <p:nvPr/>
        </p:nvSpPr>
        <p:spPr>
          <a:xfrm>
            <a:off x="1133951" y="6070997"/>
            <a:ext cx="12702659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 b="1" i="0" u="none" strike="noStrike" cap="non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High Priority:</a:t>
            </a:r>
            <a:r>
              <a:rPr lang="en-US" sz="1750" b="0" i="0" u="none" strike="noStrike" cap="non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 Timely and accurate alerts are critical to saving lives and preventing disaster-related damage in affected regions.</a:t>
            </a:r>
            <a:endParaRPr sz="1750" b="0" i="0" u="none" strike="noStrike" cap="none"/>
          </a:p>
        </p:txBody>
      </p:sp>
      <p:sp>
        <p:nvSpPr>
          <p:cNvPr id="160" name="Google Shape;160;p20"/>
          <p:cNvSpPr/>
          <p:nvPr/>
        </p:nvSpPr>
        <p:spPr>
          <a:xfrm>
            <a:off x="793790" y="5815846"/>
            <a:ext cx="30480" cy="1236107"/>
          </a:xfrm>
          <a:prstGeom prst="rect">
            <a:avLst/>
          </a:prstGeom>
          <a:solidFill>
            <a:srgbClr val="5E4C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F12744-D8E1-4A8F-8D88-A40C1F157AA1}"/>
              </a:ext>
            </a:extLst>
          </p:cNvPr>
          <p:cNvSpPr/>
          <p:nvPr/>
        </p:nvSpPr>
        <p:spPr>
          <a:xfrm>
            <a:off x="12801600" y="7707086"/>
            <a:ext cx="1738365" cy="452176"/>
          </a:xfrm>
          <a:prstGeom prst="rect">
            <a:avLst/>
          </a:prstGeom>
          <a:solidFill>
            <a:srgbClr val="C1C2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/>
          <p:nvPr/>
        </p:nvSpPr>
        <p:spPr>
          <a:xfrm>
            <a:off x="715804" y="562451"/>
            <a:ext cx="5940862" cy="639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000"/>
              <a:buFont typeface="Outfit"/>
              <a:buNone/>
            </a:pPr>
            <a:r>
              <a:rPr lang="en-US" sz="4000" b="1" i="0" u="none" strike="noStrike" cap="non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Functional Requirements</a:t>
            </a:r>
            <a:endParaRPr sz="4000" b="0" i="0" u="none" strike="noStrike" cap="none"/>
          </a:p>
        </p:txBody>
      </p:sp>
      <p:pic>
        <p:nvPicPr>
          <p:cNvPr id="167" name="Google Shape;167;p2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5804" y="1610558"/>
            <a:ext cx="511254" cy="51125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715804" y="2377440"/>
            <a:ext cx="2556629" cy="319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000"/>
              <a:buFont typeface="Outfit"/>
              <a:buNone/>
            </a:pPr>
            <a:r>
              <a:rPr lang="en-US" sz="2000" b="1" i="0" u="none" strike="noStrike" cap="non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Dashboard</a:t>
            </a:r>
            <a:endParaRPr sz="2000" b="0" i="0" u="none" strike="noStrike" cap="none"/>
          </a:p>
        </p:txBody>
      </p:sp>
      <p:sp>
        <p:nvSpPr>
          <p:cNvPr id="169" name="Google Shape;169;p21"/>
          <p:cNvSpPr/>
          <p:nvPr/>
        </p:nvSpPr>
        <p:spPr>
          <a:xfrm>
            <a:off x="715804" y="2819519"/>
            <a:ext cx="6471523" cy="654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600"/>
              <a:buFont typeface="Arimo"/>
              <a:buChar char="•"/>
            </a:pPr>
            <a:r>
              <a:rPr lang="en-US" sz="1600" b="0" i="0" u="none" strike="noStrike" cap="non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Displays live disaster summary: alerts, risk levels, and affected regions.</a:t>
            </a:r>
            <a:endParaRPr sz="1600" b="0" i="0" u="none" strike="noStrike" cap="none"/>
          </a:p>
        </p:txBody>
      </p:sp>
      <p:sp>
        <p:nvSpPr>
          <p:cNvPr id="170" name="Google Shape;170;p21"/>
          <p:cNvSpPr/>
          <p:nvPr/>
        </p:nvSpPr>
        <p:spPr>
          <a:xfrm>
            <a:off x="715804" y="3545443"/>
            <a:ext cx="6471523" cy="654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600"/>
              <a:buFont typeface="Arimo"/>
              <a:buChar char="•"/>
            </a:pPr>
            <a:r>
              <a:rPr lang="en-US" sz="1600" b="0" i="0" u="none" strike="noStrike" cap="non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Color-coded severity indicators: Green (Safe), Yellow (Caution), Red (High Risk).</a:t>
            </a:r>
            <a:endParaRPr sz="1600" b="0" i="0" u="none" strike="noStrike" cap="none"/>
          </a:p>
        </p:txBody>
      </p:sp>
      <p:pic>
        <p:nvPicPr>
          <p:cNvPr id="171" name="Google Shape;171;p2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42954" y="1610558"/>
            <a:ext cx="511254" cy="511254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1"/>
          <p:cNvSpPr/>
          <p:nvPr/>
        </p:nvSpPr>
        <p:spPr>
          <a:xfrm>
            <a:off x="7442954" y="2377440"/>
            <a:ext cx="3309461" cy="319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000"/>
              <a:buFont typeface="Outfit"/>
              <a:buNone/>
            </a:pPr>
            <a:r>
              <a:rPr lang="en-US" sz="2000" b="1" i="0" u="none" strike="noStrike" cap="non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Disaster Data Management</a:t>
            </a:r>
            <a:endParaRPr sz="2000" b="0" i="0" u="none" strike="noStrike" cap="none"/>
          </a:p>
        </p:txBody>
      </p:sp>
      <p:sp>
        <p:nvSpPr>
          <p:cNvPr id="173" name="Google Shape;173;p21"/>
          <p:cNvSpPr/>
          <p:nvPr/>
        </p:nvSpPr>
        <p:spPr>
          <a:xfrm>
            <a:off x="7442954" y="2819519"/>
            <a:ext cx="6471642" cy="327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600"/>
              <a:buFont typeface="Arimo"/>
              <a:buChar char="•"/>
            </a:pPr>
            <a:r>
              <a:rPr lang="en-US" sz="1600" b="0" i="0" u="none" strike="noStrike" cap="non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Fetches, stores, and updates critical datasets from NASA APIs.</a:t>
            </a:r>
            <a:endParaRPr sz="1600" b="0" i="0" u="none" strike="noStrike" cap="none"/>
          </a:p>
        </p:txBody>
      </p:sp>
      <p:sp>
        <p:nvSpPr>
          <p:cNvPr id="174" name="Google Shape;174;p21"/>
          <p:cNvSpPr/>
          <p:nvPr/>
        </p:nvSpPr>
        <p:spPr>
          <a:xfrm>
            <a:off x="7442954" y="3218259"/>
            <a:ext cx="6471642" cy="327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600"/>
              <a:buFont typeface="Arimo"/>
              <a:buChar char="•"/>
            </a:pPr>
            <a:r>
              <a:rPr lang="en-US" sz="1600" b="0" i="0" u="none" strike="noStrike" cap="non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Allows filtering data by location, date range, and disaster type.</a:t>
            </a:r>
            <a:endParaRPr sz="1600" b="0" i="0" u="none" strike="noStrike" cap="none"/>
          </a:p>
        </p:txBody>
      </p:sp>
      <p:sp>
        <p:nvSpPr>
          <p:cNvPr id="175" name="Google Shape;175;p21"/>
          <p:cNvSpPr/>
          <p:nvPr/>
        </p:nvSpPr>
        <p:spPr>
          <a:xfrm>
            <a:off x="7442954" y="3668078"/>
            <a:ext cx="6471642" cy="327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endParaRPr sz="1600" b="0" i="0" u="none" strike="noStrike" cap="none"/>
          </a:p>
        </p:txBody>
      </p:sp>
      <p:pic>
        <p:nvPicPr>
          <p:cNvPr id="176" name="Google Shape;176;p2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5804" y="4608790"/>
            <a:ext cx="511254" cy="51125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1"/>
          <p:cNvSpPr/>
          <p:nvPr/>
        </p:nvSpPr>
        <p:spPr>
          <a:xfrm>
            <a:off x="715804" y="5375672"/>
            <a:ext cx="2830116" cy="319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000"/>
              <a:buFont typeface="Outfit"/>
              <a:buNone/>
            </a:pPr>
            <a:r>
              <a:rPr lang="en-US" sz="2000" b="1" i="0" u="none" strike="noStrike" cap="non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Alerts &amp; Early Warnings</a:t>
            </a:r>
            <a:endParaRPr sz="2000" b="0" i="0" u="none" strike="noStrike" cap="none"/>
          </a:p>
        </p:txBody>
      </p:sp>
      <p:sp>
        <p:nvSpPr>
          <p:cNvPr id="178" name="Google Shape;178;p21"/>
          <p:cNvSpPr/>
          <p:nvPr/>
        </p:nvSpPr>
        <p:spPr>
          <a:xfrm>
            <a:off x="715804" y="5817751"/>
            <a:ext cx="6471523" cy="654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600"/>
              <a:buFont typeface="Arimo"/>
              <a:buChar char="•"/>
            </a:pPr>
            <a:r>
              <a:rPr lang="en-US" sz="1600" b="0" i="0" u="none" strike="noStrike" cap="non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Generates real-time flood and cyclone alerts based on predefined thresholds.</a:t>
            </a:r>
            <a:endParaRPr sz="1600" b="0" i="0" u="none" strike="noStrike" cap="none"/>
          </a:p>
        </p:txBody>
      </p:sp>
      <p:sp>
        <p:nvSpPr>
          <p:cNvPr id="179" name="Google Shape;179;p21"/>
          <p:cNvSpPr/>
          <p:nvPr/>
        </p:nvSpPr>
        <p:spPr>
          <a:xfrm>
            <a:off x="715804" y="6543675"/>
            <a:ext cx="6471523" cy="327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600"/>
              <a:buFont typeface="Arimo"/>
              <a:buChar char="•"/>
            </a:pPr>
            <a:r>
              <a:rPr lang="en-US" sz="1600" b="0" i="0" u="none" strike="noStrike" cap="non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Delivers notifications via email, SMS, and web to subscribed users.</a:t>
            </a:r>
            <a:endParaRPr sz="1600" b="0" i="0" u="none" strike="noStrike" cap="none"/>
          </a:p>
        </p:txBody>
      </p:sp>
      <p:sp>
        <p:nvSpPr>
          <p:cNvPr id="180" name="Google Shape;180;p21"/>
          <p:cNvSpPr/>
          <p:nvPr/>
        </p:nvSpPr>
        <p:spPr>
          <a:xfrm>
            <a:off x="715804" y="6942415"/>
            <a:ext cx="6471523" cy="327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600"/>
              <a:buFont typeface="Arimo"/>
              <a:buChar char="•"/>
            </a:pPr>
            <a:r>
              <a:rPr lang="en-US" sz="1600" b="0" i="0" u="none" strike="noStrike" cap="non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Categorizes risk levels: Low, Moderate, and Severe.</a:t>
            </a:r>
            <a:endParaRPr sz="1600" b="0" i="0" u="none" strike="noStrike" cap="none"/>
          </a:p>
        </p:txBody>
      </p:sp>
      <p:pic>
        <p:nvPicPr>
          <p:cNvPr id="181" name="Google Shape;181;p21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42954" y="4608790"/>
            <a:ext cx="511254" cy="51125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1"/>
          <p:cNvSpPr/>
          <p:nvPr/>
        </p:nvSpPr>
        <p:spPr>
          <a:xfrm>
            <a:off x="7442954" y="5375672"/>
            <a:ext cx="2769037" cy="319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000"/>
              <a:buFont typeface="Outfit"/>
              <a:buNone/>
            </a:pPr>
            <a:r>
              <a:rPr lang="en-US" sz="2000" b="1" i="0" u="none" strike="noStrike" cap="non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Reports &amp; Visualization</a:t>
            </a:r>
            <a:endParaRPr sz="2000" b="0" i="0" u="none" strike="noStrike" cap="none"/>
          </a:p>
        </p:txBody>
      </p:sp>
      <p:sp>
        <p:nvSpPr>
          <p:cNvPr id="183" name="Google Shape;183;p21"/>
          <p:cNvSpPr/>
          <p:nvPr/>
        </p:nvSpPr>
        <p:spPr>
          <a:xfrm>
            <a:off x="7442954" y="5817751"/>
            <a:ext cx="6471642" cy="327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600"/>
              <a:buFont typeface="Arimo"/>
              <a:buChar char="•"/>
            </a:pPr>
            <a:r>
              <a:rPr lang="en-US" sz="1600" b="0" i="0" u="none" strike="noStrike" cap="non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Provides interactive maps.</a:t>
            </a:r>
            <a:endParaRPr sz="1600" b="0" i="0" u="none" strike="noStrike" cap="none"/>
          </a:p>
        </p:txBody>
      </p:sp>
      <p:sp>
        <p:nvSpPr>
          <p:cNvPr id="184" name="Google Shape;184;p21"/>
          <p:cNvSpPr/>
          <p:nvPr/>
        </p:nvSpPr>
        <p:spPr>
          <a:xfrm>
            <a:off x="7442954" y="6216491"/>
            <a:ext cx="6471642" cy="654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600"/>
              <a:buFont typeface="Arimo"/>
              <a:buChar char="•"/>
            </a:pPr>
            <a:r>
              <a:rPr lang="en-US" sz="1600" b="0" i="0" u="none" strike="noStrike" cap="non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Generates charts for rainfall trends, cyclone frequency, and flood intensity.</a:t>
            </a:r>
            <a:endParaRPr sz="1600" b="0" i="0" u="none" strike="noStrike" cap="none"/>
          </a:p>
        </p:txBody>
      </p:sp>
      <p:sp>
        <p:nvSpPr>
          <p:cNvPr id="185" name="Google Shape;185;p21"/>
          <p:cNvSpPr/>
          <p:nvPr/>
        </p:nvSpPr>
        <p:spPr>
          <a:xfrm>
            <a:off x="7442954" y="6942415"/>
            <a:ext cx="6471642" cy="327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600"/>
              <a:buFont typeface="Arimo"/>
              <a:buChar char="•"/>
            </a:pPr>
            <a:r>
              <a:rPr lang="en-US" sz="1600" b="0" i="0" u="none" strike="noStrike" cap="non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Utilizes historical data for predictive analytics.</a:t>
            </a:r>
            <a:endParaRPr sz="1600" b="0" i="0" u="none" strike="noStrike" cap="none"/>
          </a:p>
        </p:txBody>
      </p:sp>
      <p:sp>
        <p:nvSpPr>
          <p:cNvPr id="186" name="Google Shape;186;p21"/>
          <p:cNvSpPr/>
          <p:nvPr/>
        </p:nvSpPr>
        <p:spPr>
          <a:xfrm>
            <a:off x="7442954" y="7341156"/>
            <a:ext cx="6471642" cy="327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600"/>
              <a:buFont typeface="Arimo"/>
              <a:buChar char="•"/>
            </a:pPr>
            <a:r>
              <a:rPr lang="en-US" sz="1600" b="0" i="0" u="none" strike="noStrike" cap="non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Enables report export to CSV or Excel formats.</a:t>
            </a:r>
            <a:endParaRPr sz="1600" b="0" i="0" u="none" strike="noStrike" cap="non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FAD4A4-01F4-4169-A12D-E073799D57FD}"/>
              </a:ext>
            </a:extLst>
          </p:cNvPr>
          <p:cNvSpPr/>
          <p:nvPr/>
        </p:nvSpPr>
        <p:spPr>
          <a:xfrm>
            <a:off x="12801600" y="7707086"/>
            <a:ext cx="1738365" cy="452176"/>
          </a:xfrm>
          <a:prstGeom prst="rect">
            <a:avLst/>
          </a:prstGeom>
          <a:solidFill>
            <a:srgbClr val="C1C2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/>
          <p:nvPr/>
        </p:nvSpPr>
        <p:spPr>
          <a:xfrm>
            <a:off x="793790" y="1283970"/>
            <a:ext cx="7935397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"/>
              <a:buNone/>
            </a:pPr>
            <a:r>
              <a:rPr lang="en-US" sz="4450" b="1" i="0" u="none" strike="noStrike" cap="non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Non-Functional Requirements</a:t>
            </a:r>
            <a:endParaRPr sz="4450" b="0" i="0" u="none" strike="noStrike" cap="none"/>
          </a:p>
        </p:txBody>
      </p:sp>
      <p:sp>
        <p:nvSpPr>
          <p:cNvPr id="193" name="Google Shape;193;p22"/>
          <p:cNvSpPr/>
          <p:nvPr/>
        </p:nvSpPr>
        <p:spPr>
          <a:xfrm>
            <a:off x="793790" y="2446377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 b="0" i="0" u="none" strike="noStrike" cap="non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Ensuring the system operates effectively, efficiently, and securely under all conditions.</a:t>
            </a:r>
            <a:endParaRPr sz="1750" b="0" i="0" u="none" strike="noStrike" cap="none"/>
          </a:p>
        </p:txBody>
      </p:sp>
      <p:pic>
        <p:nvPicPr>
          <p:cNvPr id="194" name="Google Shape;194;p2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790" y="3064431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2"/>
          <p:cNvSpPr/>
          <p:nvPr/>
        </p:nvSpPr>
        <p:spPr>
          <a:xfrm>
            <a:off x="1644253" y="319909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lang="en-US" sz="2200" b="1" i="0" u="none" strike="noStrike" cap="non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Performance</a:t>
            </a:r>
            <a:endParaRPr sz="2200" b="0" i="0" u="none" strike="noStrike" cap="none"/>
          </a:p>
        </p:txBody>
      </p:sp>
      <p:sp>
        <p:nvSpPr>
          <p:cNvPr id="196" name="Google Shape;196;p22"/>
          <p:cNvSpPr/>
          <p:nvPr/>
        </p:nvSpPr>
        <p:spPr>
          <a:xfrm>
            <a:off x="1644253" y="3689509"/>
            <a:ext cx="3308152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 b="0" i="0" u="none" strike="noStrike" cap="non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Capable of handling large datasets and thousands of concurrent users seamlessly.</a:t>
            </a:r>
            <a:endParaRPr sz="1750" b="0" i="0" u="none" strike="noStrike" cap="none"/>
          </a:p>
        </p:txBody>
      </p:sp>
      <p:pic>
        <p:nvPicPr>
          <p:cNvPr id="197" name="Google Shape;197;p2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35893" y="3064431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2"/>
          <p:cNvSpPr/>
          <p:nvPr/>
        </p:nvSpPr>
        <p:spPr>
          <a:xfrm>
            <a:off x="6086356" y="319909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lang="en-US" sz="2200" b="1" i="0" u="none" strike="noStrike" cap="non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Usability</a:t>
            </a:r>
            <a:endParaRPr sz="2200" b="0" i="0" u="none" strike="noStrike" cap="none"/>
          </a:p>
        </p:txBody>
      </p:sp>
      <p:sp>
        <p:nvSpPr>
          <p:cNvPr id="199" name="Google Shape;199;p22"/>
          <p:cNvSpPr/>
          <p:nvPr/>
        </p:nvSpPr>
        <p:spPr>
          <a:xfrm>
            <a:off x="6086356" y="3689509"/>
            <a:ext cx="3308152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 b="0" i="0" u="none" strike="noStrike" cap="non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Features a simple, intuitive UI with real-time maps and clear alerts for all users.</a:t>
            </a:r>
            <a:endParaRPr sz="1750" b="0" i="0" u="none" strike="noStrike" cap="none"/>
          </a:p>
        </p:txBody>
      </p:sp>
      <p:pic>
        <p:nvPicPr>
          <p:cNvPr id="200" name="Google Shape;200;p2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77995" y="3064431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2"/>
          <p:cNvSpPr/>
          <p:nvPr/>
        </p:nvSpPr>
        <p:spPr>
          <a:xfrm>
            <a:off x="10528459" y="319909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lang="en-US" sz="2200" b="1" i="0" u="none" strike="noStrike" cap="non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Reliability</a:t>
            </a:r>
            <a:endParaRPr sz="2200" b="0" i="0" u="none" strike="noStrike" cap="none"/>
          </a:p>
        </p:txBody>
      </p:sp>
      <p:sp>
        <p:nvSpPr>
          <p:cNvPr id="202" name="Google Shape;202;p22"/>
          <p:cNvSpPr/>
          <p:nvPr/>
        </p:nvSpPr>
        <p:spPr>
          <a:xfrm>
            <a:off x="10528459" y="3689509"/>
            <a:ext cx="3308152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 b="0" i="0" u="none" strike="noStrike" cap="non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Data consistency is guaranteed through MongoDB and a robust backup strategy.</a:t>
            </a:r>
            <a:endParaRPr sz="1750" b="0" i="0" u="none" strike="noStrike" cap="none"/>
          </a:p>
        </p:txBody>
      </p:sp>
      <p:pic>
        <p:nvPicPr>
          <p:cNvPr id="203" name="Google Shape;203;p2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3790" y="5231844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2"/>
          <p:cNvSpPr/>
          <p:nvPr/>
        </p:nvSpPr>
        <p:spPr>
          <a:xfrm>
            <a:off x="1644253" y="536650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lang="en-US" sz="2200" b="1" i="0" u="none" strike="noStrike" cap="non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Scalability</a:t>
            </a:r>
            <a:endParaRPr sz="2200" b="0" i="0" u="none" strike="noStrike" cap="none"/>
          </a:p>
        </p:txBody>
      </p:sp>
      <p:sp>
        <p:nvSpPr>
          <p:cNvPr id="205" name="Google Shape;205;p22"/>
          <p:cNvSpPr/>
          <p:nvPr/>
        </p:nvSpPr>
        <p:spPr>
          <a:xfrm>
            <a:off x="1644253" y="5856923"/>
            <a:ext cx="3308152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 b="0" i="0" u="none" strike="noStrike" cap="non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Deployed on cloud platforms (AWS/GCP/Azure) to ensure high availability and adaptability.</a:t>
            </a:r>
            <a:endParaRPr sz="1750" b="0" i="0" u="none" strike="noStrike" cap="none"/>
          </a:p>
        </p:txBody>
      </p:sp>
      <p:pic>
        <p:nvPicPr>
          <p:cNvPr id="206" name="Google Shape;206;p22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35893" y="5231844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2"/>
          <p:cNvSpPr/>
          <p:nvPr/>
        </p:nvSpPr>
        <p:spPr>
          <a:xfrm>
            <a:off x="6086356" y="536650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lang="en-US" sz="2200" b="1" i="0" u="none" strike="noStrike" cap="non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Security</a:t>
            </a:r>
            <a:endParaRPr sz="2200" b="0" i="0" u="none" strike="noStrike" cap="none"/>
          </a:p>
        </p:txBody>
      </p:sp>
      <p:sp>
        <p:nvSpPr>
          <p:cNvPr id="208" name="Google Shape;208;p22"/>
          <p:cNvSpPr/>
          <p:nvPr/>
        </p:nvSpPr>
        <p:spPr>
          <a:xfrm>
            <a:off x="6086356" y="5856923"/>
            <a:ext cx="3308152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 b="0" i="0" u="none" strike="noStrike" cap="non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Implements role-based access, HTTPS, and encrypted API calls to protect sensitive data.</a:t>
            </a:r>
            <a:endParaRPr sz="1750" b="0" i="0" u="none" strike="noStrike" cap="non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8570B4-5B7E-45CD-BCF0-7AC10D0DBEAC}"/>
              </a:ext>
            </a:extLst>
          </p:cNvPr>
          <p:cNvSpPr/>
          <p:nvPr/>
        </p:nvSpPr>
        <p:spPr>
          <a:xfrm>
            <a:off x="12801600" y="7707086"/>
            <a:ext cx="1738365" cy="452176"/>
          </a:xfrm>
          <a:prstGeom prst="rect">
            <a:avLst/>
          </a:prstGeom>
          <a:solidFill>
            <a:srgbClr val="C1C2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"/>
          <p:cNvSpPr/>
          <p:nvPr/>
        </p:nvSpPr>
        <p:spPr>
          <a:xfrm>
            <a:off x="739140" y="580668"/>
            <a:ext cx="4223623" cy="52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57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3300"/>
              <a:buFont typeface="Outfit"/>
              <a:buNone/>
            </a:pPr>
            <a:r>
              <a:rPr lang="en-US" sz="3300" b="1" i="0" u="none" strike="noStrike" cap="non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System Overview</a:t>
            </a:r>
            <a:endParaRPr sz="3300" b="0" i="0" u="none" strike="noStrike" cap="none"/>
          </a:p>
        </p:txBody>
      </p:sp>
      <p:pic>
        <p:nvPicPr>
          <p:cNvPr id="215" name="Google Shape;215;p2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9140" y="1346002"/>
            <a:ext cx="13152120" cy="682894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3"/>
          <p:cNvSpPr/>
          <p:nvPr/>
        </p:nvSpPr>
        <p:spPr>
          <a:xfrm>
            <a:off x="6490578" y="3839845"/>
            <a:ext cx="1622973" cy="1825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Outfit"/>
              <a:buNone/>
            </a:pPr>
            <a:r>
              <a:rPr lang="en-US" sz="1350" b="1" i="0" u="none" strike="noStrike" cap="non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Flood &amp; Cyclone Early Warning System</a:t>
            </a:r>
            <a:endParaRPr sz="1350" b="0" i="0" u="none" strike="noStrike" cap="none"/>
          </a:p>
        </p:txBody>
      </p:sp>
      <p:pic>
        <p:nvPicPr>
          <p:cNvPr id="217" name="Google Shape;217;p2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60209" y="3156979"/>
            <a:ext cx="330275" cy="33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3"/>
          <p:cNvSpPr/>
          <p:nvPr/>
        </p:nvSpPr>
        <p:spPr>
          <a:xfrm>
            <a:off x="1050374" y="2755293"/>
            <a:ext cx="2843448" cy="365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350"/>
              <a:buFont typeface="Outfit"/>
              <a:buNone/>
            </a:pPr>
            <a:r>
              <a:rPr lang="en-US" sz="1350" b="1" i="0" u="none" strike="noStrike" cap="non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Data Integration</a:t>
            </a:r>
            <a:endParaRPr sz="1350" b="0" i="0" u="none" strike="noStrike" cap="none"/>
          </a:p>
        </p:txBody>
      </p:sp>
      <p:sp>
        <p:nvSpPr>
          <p:cNvPr id="219" name="Google Shape;219;p23"/>
          <p:cNvSpPr/>
          <p:nvPr/>
        </p:nvSpPr>
        <p:spPr>
          <a:xfrm>
            <a:off x="1050374" y="3224332"/>
            <a:ext cx="2843448" cy="58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050"/>
              <a:buFont typeface="Arimo"/>
              <a:buNone/>
            </a:pPr>
            <a:r>
              <a:rPr lang="en-US" sz="1050" b="0" i="0" u="none" strike="noStrike" cap="non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Real-time weather data ingestion and APIs</a:t>
            </a:r>
            <a:endParaRPr sz="1050" b="0" i="0" u="none" strike="noStrike" cap="none"/>
          </a:p>
        </p:txBody>
      </p:sp>
      <p:sp>
        <p:nvSpPr>
          <p:cNvPr id="220" name="Google Shape;220;p23"/>
          <p:cNvSpPr/>
          <p:nvPr/>
        </p:nvSpPr>
        <p:spPr>
          <a:xfrm>
            <a:off x="10736273" y="2755293"/>
            <a:ext cx="2843448" cy="365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350"/>
              <a:buFont typeface="Outfit"/>
              <a:buNone/>
            </a:pPr>
            <a:r>
              <a:rPr lang="en-US" sz="1350" b="1" i="0" u="none" strike="noStrike" cap="non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Processing</a:t>
            </a:r>
            <a:endParaRPr sz="1350" b="0" i="0" u="none" strike="noStrike" cap="none"/>
          </a:p>
        </p:txBody>
      </p:sp>
      <p:sp>
        <p:nvSpPr>
          <p:cNvPr id="221" name="Google Shape;221;p23"/>
          <p:cNvSpPr/>
          <p:nvPr/>
        </p:nvSpPr>
        <p:spPr>
          <a:xfrm>
            <a:off x="10736273" y="3224332"/>
            <a:ext cx="2843448" cy="58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050"/>
              <a:buFont typeface="Arimo"/>
              <a:buNone/>
            </a:pPr>
            <a:r>
              <a:rPr lang="en-US" sz="1050" b="0" i="0" u="none" strike="noStrike" cap="non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Data analysis, forecasting, and alert criteria</a:t>
            </a:r>
            <a:endParaRPr sz="1050" b="0" i="0" u="none" strike="noStrike" cap="none"/>
          </a:p>
        </p:txBody>
      </p:sp>
      <p:pic>
        <p:nvPicPr>
          <p:cNvPr id="222" name="Google Shape;222;p2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02284" y="2455855"/>
            <a:ext cx="330275" cy="3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3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49971" y="5987443"/>
            <a:ext cx="330275" cy="33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"/>
          <p:cNvSpPr/>
          <p:nvPr/>
        </p:nvSpPr>
        <p:spPr>
          <a:xfrm>
            <a:off x="1050374" y="5793498"/>
            <a:ext cx="2843448" cy="365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350"/>
              <a:buFont typeface="Outfit"/>
              <a:buNone/>
            </a:pPr>
            <a:r>
              <a:rPr lang="en-US" sz="1350" b="1" i="0" u="none" strike="noStrike" cap="non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Platform</a:t>
            </a:r>
            <a:endParaRPr sz="1350" b="0" i="0" u="none" strike="noStrike" cap="none"/>
          </a:p>
        </p:txBody>
      </p:sp>
      <p:sp>
        <p:nvSpPr>
          <p:cNvPr id="225" name="Google Shape;225;p23"/>
          <p:cNvSpPr/>
          <p:nvPr/>
        </p:nvSpPr>
        <p:spPr>
          <a:xfrm>
            <a:off x="1050374" y="6262537"/>
            <a:ext cx="2843448" cy="58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050"/>
              <a:buFont typeface="Arimo"/>
              <a:buNone/>
            </a:pPr>
            <a:r>
              <a:rPr lang="en-US" sz="1050" b="0" i="0" u="none" strike="noStrike" cap="non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Web application built with the MERN stack</a:t>
            </a:r>
            <a:endParaRPr sz="1050" b="0" i="0" u="none" strike="noStrike" cap="none"/>
          </a:p>
        </p:txBody>
      </p:sp>
      <p:sp>
        <p:nvSpPr>
          <p:cNvPr id="226" name="Google Shape;226;p23"/>
          <p:cNvSpPr/>
          <p:nvPr/>
        </p:nvSpPr>
        <p:spPr>
          <a:xfrm>
            <a:off x="10736273" y="5793498"/>
            <a:ext cx="2843448" cy="365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350"/>
              <a:buFont typeface="Outfit"/>
              <a:buNone/>
            </a:pPr>
            <a:r>
              <a:rPr lang="en-US" sz="1350" b="1" i="0" u="none" strike="noStrike" cap="non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Alert Delivery</a:t>
            </a:r>
            <a:endParaRPr sz="1350" b="0" i="0" u="none" strike="noStrike" cap="none"/>
          </a:p>
        </p:txBody>
      </p:sp>
      <p:sp>
        <p:nvSpPr>
          <p:cNvPr id="227" name="Google Shape;227;p23"/>
          <p:cNvSpPr/>
          <p:nvPr/>
        </p:nvSpPr>
        <p:spPr>
          <a:xfrm>
            <a:off x="10736273" y="6262537"/>
            <a:ext cx="2843448" cy="58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050"/>
              <a:buFont typeface="Arimo"/>
              <a:buNone/>
            </a:pPr>
            <a:r>
              <a:rPr lang="en-US" sz="1050" b="0" i="0" u="none" strike="noStrike" cap="non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Centralized notifications and user alerts</a:t>
            </a:r>
            <a:endParaRPr sz="1050" b="0" i="0" u="none" strike="noStrike" cap="none"/>
          </a:p>
        </p:txBody>
      </p:sp>
      <p:pic>
        <p:nvPicPr>
          <p:cNvPr id="228" name="Google Shape;228;p23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26878" y="7065097"/>
            <a:ext cx="330275" cy="33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04601FE-FE9E-4C0E-A3D8-07C6A23C4633}"/>
              </a:ext>
            </a:extLst>
          </p:cNvPr>
          <p:cNvSpPr/>
          <p:nvPr/>
        </p:nvSpPr>
        <p:spPr>
          <a:xfrm>
            <a:off x="12801600" y="7707086"/>
            <a:ext cx="1738365" cy="452176"/>
          </a:xfrm>
          <a:prstGeom prst="rect">
            <a:avLst/>
          </a:prstGeom>
          <a:solidFill>
            <a:srgbClr val="C1C2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616</Words>
  <Application>Microsoft Office PowerPoint</Application>
  <PresentationFormat>Custom</PresentationFormat>
  <Paragraphs>109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Outfit</vt:lpstr>
      <vt:lpstr>Consolas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USER</cp:lastModifiedBy>
  <cp:revision>2</cp:revision>
  <dcterms:modified xsi:type="dcterms:W3CDTF">2025-08-26T05:55:54Z</dcterms:modified>
</cp:coreProperties>
</file>